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60" r:id="rId2"/>
    <p:sldMasterId id="2147483972" r:id="rId3"/>
    <p:sldMasterId id="2147483984" r:id="rId4"/>
    <p:sldMasterId id="2147483996" r:id="rId5"/>
    <p:sldMasterId id="2147484008" r:id="rId6"/>
    <p:sldMasterId id="2147484020" r:id="rId7"/>
    <p:sldMasterId id="2147484032" r:id="rId8"/>
    <p:sldMasterId id="2147484056" r:id="rId9"/>
  </p:sldMasterIdLst>
  <p:notesMasterIdLst>
    <p:notesMasterId r:id="rId32"/>
  </p:notesMasterIdLst>
  <p:sldIdLst>
    <p:sldId id="257" r:id="rId10"/>
    <p:sldId id="312" r:id="rId11"/>
    <p:sldId id="261" r:id="rId12"/>
    <p:sldId id="294" r:id="rId13"/>
    <p:sldId id="267" r:id="rId14"/>
    <p:sldId id="266" r:id="rId15"/>
    <p:sldId id="268" r:id="rId16"/>
    <p:sldId id="30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296" r:id="rId26"/>
    <p:sldId id="297" r:id="rId27"/>
    <p:sldId id="295" r:id="rId28"/>
    <p:sldId id="310" r:id="rId29"/>
    <p:sldId id="313" r:id="rId30"/>
    <p:sldId id="262" r:id="rId31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4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81E3C-DEBE-42CE-8686-074629F85076}" type="datetimeFigureOut">
              <a:rPr lang="lt-LT" smtClean="0"/>
              <a:t>2015-12-28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D94C1-9438-4E0B-BDF1-4C0F5F716BE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00709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0D13-7ACF-4A45-BB5C-C9AF563397F9}" type="datetimeFigureOut">
              <a:rPr lang="lt-LT" smtClean="0"/>
              <a:t>2015-12-28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8038-C710-4568-BF89-381E134A4A9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7289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0D13-7ACF-4A45-BB5C-C9AF563397F9}" type="datetimeFigureOut">
              <a:rPr lang="lt-LT" smtClean="0"/>
              <a:t>2015-12-28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8038-C710-4568-BF89-381E134A4A9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0585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0D13-7ACF-4A45-BB5C-C9AF563397F9}" type="datetimeFigureOut">
              <a:rPr lang="lt-LT" smtClean="0"/>
              <a:t>2015-12-28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8038-C710-4568-BF89-381E134A4A9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2837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0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1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0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5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7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0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0D13-7ACF-4A45-BB5C-C9AF563397F9}" type="datetimeFigureOut">
              <a:rPr lang="lt-LT" smtClean="0"/>
              <a:t>2015-12-28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8038-C710-4568-BF89-381E134A4A9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8887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3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6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38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4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65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6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0D13-7ACF-4A45-BB5C-C9AF563397F9}" type="datetimeFigureOut">
              <a:rPr lang="lt-LT" smtClean="0"/>
              <a:t>2015-12-28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8038-C710-4568-BF89-381E134A4A9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4997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09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4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2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2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8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0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8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49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36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0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0D13-7ACF-4A45-BB5C-C9AF563397F9}" type="datetimeFigureOut">
              <a:rPr lang="lt-LT" smtClean="0"/>
              <a:t>2015-12-28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8038-C710-4568-BF89-381E134A4A9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3090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1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8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0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4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1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93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9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5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2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0D13-7ACF-4A45-BB5C-C9AF563397F9}" type="datetimeFigureOut">
              <a:rPr lang="lt-LT" smtClean="0"/>
              <a:t>2015-12-28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8038-C710-4568-BF89-381E134A4A9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2120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84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1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1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6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8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4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51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3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0D13-7ACF-4A45-BB5C-C9AF563397F9}" type="datetimeFigureOut">
              <a:rPr lang="lt-LT" smtClean="0"/>
              <a:t>2015-12-28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8038-C710-4568-BF89-381E134A4A9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8742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3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2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7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3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0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8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7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3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0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0D13-7ACF-4A45-BB5C-C9AF563397F9}" type="datetimeFigureOut">
              <a:rPr lang="lt-LT" smtClean="0"/>
              <a:t>2015-12-28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8038-C710-4568-BF89-381E134A4A9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7323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7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93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8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4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3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24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4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9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7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40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0D13-7ACF-4A45-BB5C-C9AF563397F9}" type="datetimeFigureOut">
              <a:rPr lang="lt-LT" smtClean="0"/>
              <a:t>2015-12-28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8038-C710-4568-BF89-381E134A4A9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7966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86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37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6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9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38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8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0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4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8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1585-3066-40B8-872A-1F799FCE8225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31AD-B471-4550-924D-86F7337507E2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93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0D13-7ACF-4A45-BB5C-C9AF563397F9}" type="datetimeFigureOut">
              <a:rPr lang="lt-LT" smtClean="0"/>
              <a:t>2015-12-28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8038-C710-4568-BF89-381E134A4A9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2095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1585-3066-40B8-872A-1F799FCE8225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31AD-B471-4550-924D-86F7337507E2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4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1585-3066-40B8-872A-1F799FCE8225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31AD-B471-4550-924D-86F7337507E2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2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1585-3066-40B8-872A-1F799FCE8225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31AD-B471-4550-924D-86F7337507E2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7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1585-3066-40B8-872A-1F799FCE8225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31AD-B471-4550-924D-86F7337507E2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71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1585-3066-40B8-872A-1F799FCE8225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31AD-B471-4550-924D-86F7337507E2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5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1585-3066-40B8-872A-1F799FCE8225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31AD-B471-4550-924D-86F7337507E2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1585-3066-40B8-872A-1F799FCE8225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31AD-B471-4550-924D-86F7337507E2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0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1585-3066-40B8-872A-1F799FCE8225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31AD-B471-4550-924D-86F7337507E2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6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1585-3066-40B8-872A-1F799FCE8225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31AD-B471-4550-924D-86F7337507E2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2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1585-3066-40B8-872A-1F799FCE8225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31AD-B471-4550-924D-86F7337507E2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3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A0D13-7ACF-4A45-BB5C-C9AF563397F9}" type="datetimeFigureOut">
              <a:rPr lang="lt-LT" smtClean="0"/>
              <a:t>2015-12-28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C8038-C710-4568-BF89-381E134A4A9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9901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F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2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F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9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F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7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F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9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F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9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F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2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F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EDBB6-C2D4-4AF0-8F36-B86031FDB7B1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DFC94-DF9F-4403-8E65-331EA48A4AF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15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F1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F1585-3066-40B8-872A-1F799FCE8225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31AD-B471-4550-924D-86F7337507E2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0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1.xml"/><Relationship Id="rId6" Type="http://schemas.microsoft.com/office/2007/relationships/hdphoto" Target="../media/hdphoto3.wdp"/><Relationship Id="rId5" Type="http://schemas.openxmlformats.org/officeDocument/2006/relationships/image" Target="../media/image31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2.xml"/><Relationship Id="rId6" Type="http://schemas.microsoft.com/office/2007/relationships/hdphoto" Target="../media/hdphoto7.wdp"/><Relationship Id="rId5" Type="http://schemas.openxmlformats.org/officeDocument/2006/relationships/image" Target="../media/image37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9.png"/><Relationship Id="rId7" Type="http://schemas.openxmlformats.org/officeDocument/2006/relationships/image" Target="../media/image38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3.xml"/><Relationship Id="rId6" Type="http://schemas.microsoft.com/office/2007/relationships/hdphoto" Target="../media/hdphoto7.wdp"/><Relationship Id="rId5" Type="http://schemas.openxmlformats.org/officeDocument/2006/relationships/image" Target="../media/image37.png"/><Relationship Id="rId4" Type="http://schemas.microsoft.com/office/2007/relationships/hdphoto" Target="../media/hdphoto9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4.xml"/><Relationship Id="rId6" Type="http://schemas.microsoft.com/office/2007/relationships/hdphoto" Target="../media/hdphoto8.wdp"/><Relationship Id="rId5" Type="http://schemas.openxmlformats.org/officeDocument/2006/relationships/image" Target="../media/image38.png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calameo.com/read/0035358629036889c264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calameo.com/read/00353586293a946c3f4a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g/x/i/V/q/2/hand-shake-hi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bs.twimg.com/media/B6v4DndIYAA0cVt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calameo.com/read/00353586237ec4faf53b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calameo.com/read/0035358622d72155cf04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eahrn.org/wp-content/uploads/2015/05/cool-powerpoint-templates-289xhjg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Projektas</a:t>
            </a:r>
            <a:r>
              <a:rPr lang="en-US" dirty="0" smtClean="0"/>
              <a:t> „Our pets”</a:t>
            </a:r>
            <a:endParaRPr lang="lt-LT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Pareng</a:t>
            </a:r>
            <a:r>
              <a:rPr lang="lt-LT" dirty="0" smtClean="0"/>
              <a:t>ė Saulė Tiškuvienė, </a:t>
            </a:r>
          </a:p>
          <a:p>
            <a:r>
              <a:rPr lang="lt-LT" dirty="0" smtClean="0"/>
              <a:t>pradinių klasių mokytoja metodininkė,</a:t>
            </a:r>
          </a:p>
          <a:p>
            <a:r>
              <a:rPr lang="lt-LT" dirty="0" smtClean="0"/>
              <a:t>Raseinių Viktoro Petkaus pagrindinė mokykla</a:t>
            </a:r>
          </a:p>
          <a:p>
            <a:r>
              <a:rPr lang="lt-LT" dirty="0" smtClean="0"/>
              <a:t>2015-11-11</a:t>
            </a:r>
            <a:endParaRPr lang="lt-L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85" y="117280"/>
            <a:ext cx="2750430" cy="219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4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The wolf always boasted that he was descended from </a:t>
            </a:r>
            <a:r>
              <a:rPr lang="en-US" sz="2600" b="1" dirty="0" smtClean="0">
                <a:solidFill>
                  <a:srgbClr val="FF0000"/>
                </a:solidFill>
              </a:rPr>
              <a:t>nobility. </a:t>
            </a:r>
            <a:r>
              <a:rPr lang="en-US" sz="2600" b="1" dirty="0">
                <a:solidFill>
                  <a:srgbClr val="FF0000"/>
                </a:solidFill>
              </a:rPr>
              <a:t>One day</a:t>
            </a:r>
            <a:r>
              <a:rPr lang="en-US" sz="2600" b="1" dirty="0" smtClean="0">
                <a:solidFill>
                  <a:srgbClr val="FF0000"/>
                </a:solidFill>
              </a:rPr>
              <a:t>, the </a:t>
            </a:r>
            <a:r>
              <a:rPr lang="en-US" sz="2600" b="1" dirty="0">
                <a:solidFill>
                  <a:srgbClr val="FF0000"/>
                </a:solidFill>
              </a:rPr>
              <a:t>wolf brought documents to prove that he was not a peasant, </a:t>
            </a:r>
            <a:r>
              <a:rPr lang="en-US" sz="2600" b="1" dirty="0" smtClean="0">
                <a:solidFill>
                  <a:srgbClr val="FF0000"/>
                </a:solidFill>
              </a:rPr>
              <a:t>and told </a:t>
            </a:r>
            <a:r>
              <a:rPr lang="en-US" sz="2600" b="1" dirty="0">
                <a:solidFill>
                  <a:srgbClr val="FF0000"/>
                </a:solidFill>
              </a:rPr>
              <a:t>the dog to read them. </a:t>
            </a:r>
            <a:endParaRPr lang="lt-LT" sz="26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2911" y1="78593" x2="32911" y2="78593"/>
                        <a14:foregroundMark x1="30169" y1="78169" x2="30169" y2="78169"/>
                        <a14:foregroundMark x1="32173" y1="78957" x2="30802" y2="77805"/>
                        <a14:foregroundMark x1="30802" y1="77805" x2="30802" y2="78957"/>
                        <a14:foregroundMark x1="28797" y1="77016" x2="26055" y2="75440"/>
                        <a14:foregroundMark x1="25422" y1="75076" x2="25422" y2="75076"/>
                        <a14:foregroundMark x1="24051" y1="76228" x2="24051" y2="76228"/>
                        <a14:foregroundMark x1="23312" y1="78593" x2="23312" y2="78593"/>
                        <a14:foregroundMark x1="23312" y1="79381" x2="24051" y2="80534"/>
                        <a14:foregroundMark x1="24051" y1="78593" x2="22679" y2="76592"/>
                        <a14:foregroundMark x1="21941" y1="74287" x2="22679" y2="75440"/>
                        <a14:foregroundMark x1="40401" y1="73499" x2="40401" y2="73499"/>
                        <a14:foregroundMark x1="37658" y1="73499" x2="37658" y2="73499"/>
                        <a14:foregroundMark x1="36287" y1="73499" x2="36287" y2="73499"/>
                        <a14:foregroundMark x1="37658" y1="73075" x2="37658" y2="73075"/>
                        <a14:foregroundMark x1="38397" y1="72711" x2="38397" y2="72711"/>
                        <a14:foregroundMark x1="39768" y1="72286" x2="39768" y2="72286"/>
                        <a14:foregroundMark x1="41034" y1="71922" x2="41034" y2="71922"/>
                        <a14:foregroundMark x1="41772" y1="74651" x2="42405" y2="75864"/>
                        <a14:foregroundMark x1="42405" y1="75076" x2="42405" y2="75076"/>
                        <a14:foregroundMark x1="40401" y1="74651" x2="38397" y2="73863"/>
                        <a14:foregroundMark x1="37025" y1="72286" x2="37025" y2="72286"/>
                        <a14:foregroundMark x1="36287" y1="72286" x2="39768" y2="73075"/>
                        <a14:foregroundMark x1="41772" y1="72286" x2="43143" y2="74287"/>
                        <a14:foregroundMark x1="43143" y1="74651" x2="43143" y2="74651"/>
                        <a14:foregroundMark x1="43143" y1="74651" x2="43143" y2="74651"/>
                        <a14:foregroundMark x1="42405" y1="74287" x2="42405" y2="74287"/>
                        <a14:foregroundMark x1="41772" y1="74287" x2="41772" y2="74287"/>
                        <a14:foregroundMark x1="41034" y1="74287" x2="41034" y2="74287"/>
                        <a14:foregroundMark x1="42405" y1="77380" x2="42405" y2="77380"/>
                        <a14:foregroundMark x1="40401" y1="76228" x2="40401" y2="76228"/>
                        <a14:foregroundMark x1="40401" y1="75076" x2="40401" y2="75076"/>
                        <a14:foregroundMark x1="40401" y1="73499" x2="42405" y2="74651"/>
                        <a14:foregroundMark x1="41772" y1="74287" x2="43143" y2="75440"/>
                        <a14:foregroundMark x1="43143" y1="74287" x2="44515" y2="75440"/>
                        <a14:foregroundMark x1="44515" y1="73863" x2="45148" y2="75076"/>
                        <a14:foregroundMark x1="43776" y1="74287" x2="43776" y2="74287"/>
                        <a14:foregroundMark x1="43776" y1="74651" x2="43776" y2="75864"/>
                        <a14:foregroundMark x1="41034" y1="75440" x2="41034" y2="76592"/>
                        <a14:foregroundMark x1="39768" y1="75864" x2="39768" y2="75864"/>
                        <a14:foregroundMark x1="40401" y1="76592" x2="40401" y2="78593"/>
                        <a14:foregroundMark x1="39768" y1="81322" x2="39768" y2="82535"/>
                        <a14:foregroundMark x1="37025" y1="81747" x2="37025" y2="81747"/>
                        <a14:foregroundMark x1="57489" y1="75076" x2="58122" y2="76592"/>
                        <a14:foregroundMark x1="58122" y1="75864" x2="58122" y2="75864"/>
                        <a14:foregroundMark x1="58122" y1="77380" x2="58861" y2="79381"/>
                        <a14:foregroundMark x1="58861" y1="82535" x2="58861" y2="84900"/>
                        <a14:foregroundMark x1="58122" y1="84900" x2="58122" y2="84900"/>
                        <a14:foregroundMark x1="58122" y1="84475" x2="58122" y2="82535"/>
                        <a14:foregroundMark x1="58122" y1="82535" x2="58122" y2="80534"/>
                        <a14:foregroundMark x1="58122" y1="79745" x2="58122" y2="79745"/>
                        <a14:foregroundMark x1="59494" y1="78169" x2="59494" y2="78169"/>
                        <a14:foregroundMark x1="60232" y1="76228" x2="60232" y2="76228"/>
                        <a14:foregroundMark x1="60232" y1="76228" x2="60232" y2="77380"/>
                        <a14:foregroundMark x1="60232" y1="78593" x2="60865" y2="79745"/>
                        <a14:foregroundMark x1="61603" y1="81747" x2="61603" y2="81747"/>
                        <a14:foregroundMark x1="61603" y1="82110" x2="61603" y2="82110"/>
                        <a14:foregroundMark x1="60232" y1="81322" x2="60232" y2="81322"/>
                        <a14:foregroundMark x1="59494" y1="79381" x2="59494" y2="79381"/>
                        <a14:foregroundMark x1="58861" y1="76592" x2="58861" y2="76592"/>
                        <a14:foregroundMark x1="56751" y1="72286" x2="56751" y2="72286"/>
                        <a14:foregroundMark x1="56751" y1="70710" x2="58122" y2="72711"/>
                        <a14:foregroundMark x1="60232" y1="75440" x2="60865" y2="77016"/>
                        <a14:foregroundMark x1="61603" y1="76228" x2="62975" y2="78169"/>
                        <a14:foregroundMark x1="62975" y1="78169" x2="62975" y2="79381"/>
                        <a14:foregroundMark x1="58122" y1="83687" x2="58122" y2="83687"/>
                        <a14:foregroundMark x1="61603" y1="82110" x2="61603" y2="82110"/>
                        <a14:foregroundMark x1="62236" y1="82110" x2="62236" y2="82110"/>
                        <a14:foregroundMark x1="61603" y1="80534" x2="61603" y2="80534"/>
                        <a14:foregroundMark x1="65717" y1="75440" x2="65717" y2="75440"/>
                        <a14:foregroundMark x1="61603" y1="83323" x2="61603" y2="83323"/>
                        <a14:foregroundMark x1="63608" y1="79745" x2="63608" y2="79745"/>
                        <a14:foregroundMark x1="64346" y1="78957" x2="64346" y2="78957"/>
                        <a14:foregroundMark x1="64346" y1="77380" x2="64346" y2="77380"/>
                        <a14:foregroundMark x1="60232" y1="77016" x2="60232" y2="77016"/>
                        <a14:foregroundMark x1="62975" y1="76228" x2="62975" y2="76228"/>
                        <a14:foregroundMark x1="63608" y1="76592" x2="63608" y2="76592"/>
                        <a14:foregroundMark x1="62975" y1="75440" x2="62975" y2="75440"/>
                        <a14:foregroundMark x1="62975" y1="75440" x2="62975" y2="75440"/>
                        <a14:foregroundMark x1="60865" y1="75076" x2="60865" y2="75076"/>
                        <a14:foregroundMark x1="60232" y1="74651" x2="60232" y2="74651"/>
                        <a14:foregroundMark x1="60232" y1="74651" x2="60232" y2="74651"/>
                        <a14:foregroundMark x1="60232" y1="73863" x2="60232" y2="73863"/>
                        <a14:foregroundMark x1="17194" y1="31049" x2="17194" y2="31049"/>
                        <a14:foregroundMark x1="21941" y1="30625" x2="21941" y2="30625"/>
                        <a14:foregroundMark x1="16456" y1="33778" x2="15823" y2="35779"/>
                        <a14:foregroundMark x1="14451" y1="34566" x2="14451" y2="34566"/>
                        <a14:foregroundMark x1="14451" y1="34991" x2="14451" y2="34991"/>
                        <a14:foregroundMark x1="15084" y1="35779" x2="15084" y2="36931"/>
                        <a14:foregroundMark x1="15084" y1="36568" x2="16456" y2="38084"/>
                        <a14:foregroundMark x1="16456" y1="36568" x2="16456" y2="37720"/>
                        <a14:foregroundMark x1="64979" y1="71498" x2="64979" y2="71498"/>
                        <a14:foregroundMark x1="64346" y1="73499" x2="64346" y2="73499"/>
                        <a14:foregroundMark x1="15823" y1="40873" x2="15823" y2="40873"/>
                        <a14:foregroundMark x1="17194" y1="36568" x2="17194" y2="36568"/>
                        <a14:foregroundMark x1="17194" y1="34991" x2="17194" y2="34991"/>
                        <a14:foregroundMark x1="17194" y1="34991" x2="17194" y2="34991"/>
                        <a14:foregroundMark x1="17827" y1="34203" x2="17827" y2="34203"/>
                        <a14:foregroundMark x1="21308" y1="32626" x2="21308" y2="32626"/>
                        <a14:foregroundMark x1="24051" y1="31413" x2="24051" y2="31413"/>
                        <a14:foregroundMark x1="19937" y1="32201" x2="19937" y2="33414"/>
                        <a14:foregroundMark x1="19198" y1="34566" x2="19937" y2="36568"/>
                        <a14:foregroundMark x1="19937" y1="36931" x2="19937" y2="36931"/>
                        <a14:foregroundMark x1="9705" y1="35779" x2="9705" y2="36931"/>
                        <a14:foregroundMark x1="6962" y1="35355" x2="6962" y2="36931"/>
                        <a14:foregroundMark x1="10338" y1="39297" x2="13080" y2="41662"/>
                        <a14:foregroundMark x1="13713" y1="40873" x2="15084" y2="42450"/>
                        <a14:foregroundMark x1="15084" y1="42450" x2="17194" y2="43238"/>
                        <a14:foregroundMark x1="17827" y1="42450" x2="19937" y2="43238"/>
                        <a14:foregroundMark x1="19937" y1="43238" x2="19937" y2="43238"/>
                        <a14:foregroundMark x1="21941" y1="43238" x2="23312" y2="45179"/>
                        <a14:foregroundMark x1="24051" y1="45179" x2="24051" y2="45179"/>
                        <a14:foregroundMark x1="24051" y1="45179" x2="24051" y2="45179"/>
                        <a14:foregroundMark x1="24684" y1="44815" x2="24684" y2="44815"/>
                        <a14:foregroundMark x1="24051" y1="44391" x2="24051" y2="45603"/>
                        <a14:foregroundMark x1="25422" y1="46392" x2="25422" y2="46392"/>
                        <a14:foregroundMark x1="27426" y1="47180" x2="27426" y2="47180"/>
                        <a14:foregroundMark x1="28059" y1="47180" x2="28059" y2="47180"/>
                        <a14:foregroundMark x1="28059" y1="47180" x2="28059" y2="47180"/>
                        <a14:foregroundMark x1="28059" y1="46392" x2="28059" y2="46392"/>
                        <a14:foregroundMark x1="25422" y1="44815" x2="25422" y2="44815"/>
                        <a14:foregroundMark x1="18565" y1="39660" x2="18565" y2="39660"/>
                        <a14:foregroundMark x1="19937" y1="36931" x2="19937" y2="36931"/>
                        <a14:foregroundMark x1="21308" y1="35355" x2="21308" y2="35355"/>
                        <a14:foregroundMark x1="24051" y1="34991" x2="25422" y2="36143"/>
                        <a14:foregroundMark x1="28797" y1="34203" x2="28797" y2="34203"/>
                        <a14:foregroundMark x1="30169" y1="31049" x2="30169" y2="31049"/>
                        <a14:foregroundMark x1="30169" y1="29836" x2="30169" y2="29836"/>
                        <a14:foregroundMark x1="28797" y1="29472" x2="28797" y2="29472"/>
                        <a14:foregroundMark x1="27426" y1="29048" x2="27426" y2="29048"/>
                        <a14:foregroundMark x1="26055" y1="27896" x2="26055" y2="27896"/>
                        <a14:foregroundMark x1="25422" y1="27532" x2="25422" y2="27532"/>
                        <a14:foregroundMark x1="68371" y1="94336" x2="68371" y2="94336"/>
                        <a14:foregroundMark x1="60985" y1="93137" x2="60985" y2="93137"/>
                        <a14:foregroundMark x1="59470" y1="91176" x2="59470" y2="91176"/>
                        <a14:foregroundMark x1="55492" y1="88780" x2="55492" y2="88780"/>
                        <a14:foregroundMark x1="53977" y1="86819" x2="53977" y2="86819"/>
                        <a14:foregroundMark x1="52652" y1="89978" x2="52652" y2="89978"/>
                        <a14:foregroundMark x1="56061" y1="93137" x2="56061" y2="93137"/>
                        <a14:foregroundMark x1="60227" y1="95861" x2="60227" y2="95861"/>
                        <a14:foregroundMark x1="71212" y1="95098" x2="71212" y2="94662"/>
                        <a14:foregroundMark x1="37689" y1="94662" x2="37689" y2="94662"/>
                        <a14:foregroundMark x1="38447" y1="92702" x2="38447" y2="92702"/>
                        <a14:foregroundMark x1="32955" y1="91503" x2="32955" y2="91503"/>
                        <a14:foregroundMark x1="30871" y1="91176" x2="30871" y2="91176"/>
                        <a14:foregroundMark x1="29545" y1="91176" x2="29545" y2="91176"/>
                        <a14:foregroundMark x1="35606" y1="88453" x2="35606" y2="88453"/>
                        <a14:foregroundMark x1="42424" y1="91503" x2="42424" y2="91503"/>
                        <a14:foregroundMark x1="46591" y1="94336" x2="46591" y2="94336"/>
                        <a14:foregroundMark x1="47159" y1="95534" x2="46591" y2="95534"/>
                        <a14:foregroundMark x1="42424" y1="94336" x2="42424" y2="94336"/>
                        <a14:foregroundMark x1="34848" y1="93900" x2="34280" y2="93900"/>
                        <a14:foregroundMark x1="32955" y1="93464" x2="32955" y2="93464"/>
                        <a14:foregroundMark x1="30871" y1="90741" x2="30871" y2="90741"/>
                        <a14:foregroundMark x1="67045" y1="96296" x2="67045" y2="96296"/>
                        <a14:foregroundMark x1="29545" y1="89542" x2="29545" y2="89542"/>
                        <a14:foregroundMark x1="43182" y1="30283" x2="43182" y2="30283"/>
                        <a14:foregroundMark x1="43750" y1="35730" x2="43750" y2="35730"/>
                        <a14:foregroundMark x1="44508" y1="42810" x2="44508" y2="42810"/>
                        <a14:foregroundMark x1="44508" y1="37364" x2="44508" y2="37364"/>
                        <a14:foregroundMark x1="43750" y1="35403" x2="43750" y2="35403"/>
                        <a14:foregroundMark x1="43182" y1="31808" x2="43182" y2="31808"/>
                        <a14:backgroundMark x1="45265" y1="86492" x2="45265" y2="86492"/>
                        <a14:backgroundMark x1="45265" y1="83660" x2="45265" y2="83660"/>
                        <a14:backgroundMark x1="46591" y1="80937" x2="46591" y2="80937"/>
                        <a14:backgroundMark x1="47917" y1="77015" x2="47917" y2="77015"/>
                        <a14:backgroundMark x1="50568" y1="72658" x2="50568" y2="726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1724" y="3429000"/>
            <a:ext cx="1997415" cy="34724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291">
                        <a14:foregroundMark x1="62234" y1="9542" x2="62234" y2="9542"/>
                        <a14:foregroundMark x1="56915" y1="11685" x2="55319" y2="12074"/>
                        <a14:foregroundMark x1="60638" y1="10808" x2="59929" y2="10808"/>
                        <a14:foregroundMark x1="59220" y1="93281" x2="59220" y2="93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790" y="3994616"/>
            <a:ext cx="1571693" cy="286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2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463 C -3.33333E-6 -0.04213 0.03763 -0.07107 0.08334 -0.07107 C 0.13047 -0.07107 0.1681 -0.04213 0.1681 -0.00463 C 0.1681 0.03287 0.20573 0.06204 0.25287 0.06204 C 0.29857 0.06204 0.33633 0.03287 0.33633 -0.00463 " pathEditMode="relative" rAng="0" ptsTypes="AAAAA">
                                      <p:cBhvr>
                                        <p:cTn id="6" dur="1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C -4.16667E-7 0.03496 -0.03021 0.06204 -0.06667 0.06204 C -0.10456 0.06204 -0.13463 0.03496 -0.13463 -3.7037E-6 C -0.13463 -0.03495 -0.16471 -0.06203 -0.2026 -0.06203 C -0.23906 -0.06203 -0.26914 -0.03495 -0.26914 -3.7037E-6 " pathEditMode="relative" rAng="0" ptsTypes="AAAAA">
                                      <p:cBhvr>
                                        <p:cTn id="8" dur="1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20655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dog, being uneducated, brought the papers to the cat.  The cat had no time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at the moment for reading, and put them down on the furnace.</a:t>
            </a:r>
            <a:endParaRPr lang="lt-LT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42744"/>
            <a:ext cx="2023672" cy="3686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24" b="100000" l="99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1795" y="3897442"/>
            <a:ext cx="2353752" cy="25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9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022E-16 C -2.70833E-6 -0.03495 0.04206 -0.06204 0.0931 -0.06204 C 0.14571 -0.06204 0.18776 -0.03495 0.18776 1.11022E-16 C 0.18776 0.03495 0.22982 0.06204 0.28242 0.06204 C 0.33347 0.06204 0.37565 0.03495 0.37565 1.11022E-16 " pathEditMode="relative" rAng="0" ptsTypes="AAAAA">
                                      <p:cBhvr>
                                        <p:cTn id="6" dur="1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7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-0.31159 0.00578 " pathEditMode="relative" rAng="0" ptsTypes="AA">
                                      <p:cBhvr>
                                        <p:cTn id="8" dur="1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7765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The documents were greasy, and the mice found them, and gnawed them  into shreds.</a:t>
            </a:r>
            <a:endParaRPr lang="lt-LT" sz="2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851" b="100000" l="9983" r="85304">
                        <a14:foregroundMark x1="74679" y1="82353" x2="74679" y2="82353"/>
                        <a14:foregroundMark x1="75664" y1="66586" x2="75664" y2="66586"/>
                        <a14:foregroundMark x1="75407" y1="67981" x2="75407" y2="67981"/>
                        <a14:foregroundMark x1="29906" y1="73560" x2="29906" y2="73560"/>
                        <a14:foregroundMark x1="28920" y1="68648" x2="28920" y2="68648"/>
                        <a14:foregroundMark x1="28449" y1="73924" x2="28449" y2="73924"/>
                        <a14:foregroundMark x1="35604" y1="78836" x2="35604" y2="78836"/>
                        <a14:foregroundMark x1="35604" y1="82656" x2="35604" y2="82656"/>
                        <a14:foregroundMark x1="35090" y1="78108" x2="35090" y2="78108"/>
                        <a14:foregroundMark x1="34362" y1="86901" x2="34362" y2="86901"/>
                        <a14:foregroundMark x1="34105" y1="87932" x2="34105" y2="87932"/>
                        <a14:foregroundMark x1="34876" y1="91449" x2="34876" y2="91449"/>
                        <a14:foregroundMark x1="70951" y1="93511" x2="70480" y2="93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6853" y="2386932"/>
            <a:ext cx="7901949" cy="428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9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 wolf came back to the dog and demanded the return of his documents. The dog went back to the cat. The cat, leaping up to </a:t>
            </a:r>
            <a:r>
              <a:rPr lang="en-US" sz="2400" b="1" smtClean="0">
                <a:solidFill>
                  <a:srgbClr val="FF0000"/>
                </a:solidFill>
              </a:rPr>
              <a:t>the furnace, </a:t>
            </a:r>
            <a:r>
              <a:rPr lang="en-US" sz="2400" b="1" dirty="0" smtClean="0">
                <a:solidFill>
                  <a:srgbClr val="FF0000"/>
                </a:solidFill>
              </a:rPr>
              <a:t>caught the mice in the act, tearing up the papers.</a:t>
            </a:r>
          </a:p>
          <a:p>
            <a:endParaRPr lang="lt-LT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851" b="100000" l="9983" r="85304">
                        <a14:foregroundMark x1="74679" y1="82353" x2="74679" y2="82353"/>
                        <a14:foregroundMark x1="75664" y1="66586" x2="75664" y2="66586"/>
                        <a14:foregroundMark x1="75407" y1="67981" x2="75407" y2="67981"/>
                        <a14:foregroundMark x1="29906" y1="73560" x2="29906" y2="73560"/>
                        <a14:foregroundMark x1="28920" y1="68648" x2="28920" y2="68648"/>
                        <a14:foregroundMark x1="28449" y1="73924" x2="28449" y2="73924"/>
                        <a14:foregroundMark x1="35604" y1="78836" x2="35604" y2="78836"/>
                        <a14:foregroundMark x1="35604" y1="82656" x2="35604" y2="82656"/>
                        <a14:foregroundMark x1="35090" y1="78108" x2="35090" y2="78108"/>
                        <a14:foregroundMark x1="34362" y1="86901" x2="34362" y2="86901"/>
                        <a14:foregroundMark x1="34105" y1="87932" x2="34105" y2="87932"/>
                        <a14:foregroundMark x1="34876" y1="91449" x2="34876" y2="91449"/>
                        <a14:foregroundMark x1="70951" y1="93511" x2="70480" y2="93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203" y="2388298"/>
            <a:ext cx="4304309" cy="2333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24" b="100000" l="99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1372" y="4056340"/>
            <a:ext cx="2353752" cy="25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4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-0.31159 0.00578 " pathEditMode="relative" rAng="0" ptsTypes="AA">
                                      <p:cBhvr>
                                        <p:cTn id="6" dur="1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6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60"/>
            <a:ext cx="1219994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The cat ran after the mouse, the dog ran after the cat, and the wolf followed the dog, </a:t>
            </a:r>
          </a:p>
          <a:p>
            <a:r>
              <a:rPr lang="en-US" sz="2600" b="1" dirty="0" smtClean="0">
                <a:solidFill>
                  <a:srgbClr val="FF0000"/>
                </a:solidFill>
              </a:rPr>
              <a:t>always demanding  the return of his pedigree documents.   </a:t>
            </a:r>
            <a:endParaRPr lang="lt-LT" sz="2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60" b="98997" l="0" r="93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32872" y="3663211"/>
            <a:ext cx="3419502" cy="32009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994" l="0" r="89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788" y="4586311"/>
            <a:ext cx="1321427" cy="2277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877" l="0" r="899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74590"/>
            <a:ext cx="3340132" cy="1783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281" y="5059569"/>
            <a:ext cx="2086742" cy="180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2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11 -0.00139 L 0.53919 0.00949 " pathEditMode="relative" rAng="0" ptsTypes="AA">
                                      <p:cBhvr>
                                        <p:cTn id="6" dur="1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4" y="5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0.47695 0.0331 " pathEditMode="relative" rAng="0" ptsTypes="AA">
                                      <p:cBhvr>
                                        <p:cTn id="8" dur="1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16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39 2.59259E-6 L 0.45039 2.59259E-6 " pathEditMode="relative" rAng="0" ptsTypes="AA">
                                      <p:cBhvr>
                                        <p:cTn id="10" dur="1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0.53229 0.02801 " pathEditMode="relative" rAng="0" ptsTypes="AA">
                                      <p:cBhvr>
                                        <p:cTn id="12" dur="1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15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85622"/>
            <a:ext cx="1219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Even until this day, the cat will chase a mouse, and catching it, will eat it, and the dog is angry with the cat. </a:t>
            </a:r>
            <a:endParaRPr lang="lt-LT" sz="2600" b="1" dirty="0" smtClean="0">
              <a:solidFill>
                <a:srgbClr val="FF0000"/>
              </a:solidFill>
            </a:endParaRPr>
          </a:p>
          <a:p>
            <a:endParaRPr lang="lt-LT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369" y="5239031"/>
            <a:ext cx="2086742" cy="1804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994" l="0" r="89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788" y="4586311"/>
            <a:ext cx="1321427" cy="2277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877" l="0" r="899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95200" y="5074590"/>
            <a:ext cx="3340132" cy="178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5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11 -0.00139 L 0.53919 0.00949 " pathEditMode="relative" rAng="0" ptsTypes="AA">
                                      <p:cBhvr>
                                        <p:cTn id="6" dur="1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4" y="5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0.47695 0.0331 " pathEditMode="relative" rAng="0" ptsTypes="AA">
                                      <p:cBhvr>
                                        <p:cTn id="8" dur="1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16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39 2.59259E-6 L 0.45039 2.59259E-6 " pathEditMode="relative" rAng="0" ptsTypes="AA">
                                      <p:cBhvr>
                                        <p:cTn id="10" dur="1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981" y="-119922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980" y="75588"/>
            <a:ext cx="1194403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Whenever the dog sees a cat, he will chase it, and the cat, being chased, will run and </a:t>
            </a:r>
          </a:p>
          <a:p>
            <a:r>
              <a:rPr lang="en-US" sz="2600" b="1" dirty="0" smtClean="0">
                <a:solidFill>
                  <a:srgbClr val="FF0000"/>
                </a:solidFill>
              </a:rPr>
              <a:t>run, always looking for the wolf’s documents.</a:t>
            </a:r>
            <a:endParaRPr lang="lt-LT" sz="2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994" l="0" r="89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2637" y="4346468"/>
            <a:ext cx="1321427" cy="2277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877" l="0" r="899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41" y="4840907"/>
            <a:ext cx="3340132" cy="178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0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47695 0.0331 " pathEditMode="relative" rAng="0" ptsTypes="AA">
                                      <p:cBhvr>
                                        <p:cTn id="6" dur="1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16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39 3.7037E-7 L 0.45039 3.7037E-7 " pathEditMode="relative" rAng="0" ptsTypes="AA">
                                      <p:cBhvr>
                                        <p:cTn id="8" dur="1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eahrn.org/wp-content/uploads/2015/05/cool-powerpoint-templates-289xhjg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Virtuali bendra knyga „OUR PETS"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 smtClean="0"/>
          </a:p>
          <a:p>
            <a:endParaRPr lang="lt-LT" dirty="0"/>
          </a:p>
          <a:p>
            <a:r>
              <a:rPr lang="lt-LT" dirty="0">
                <a:hlinkClick r:id="rId3"/>
              </a:rPr>
              <a:t>http://</a:t>
            </a:r>
            <a:r>
              <a:rPr lang="lt-LT" dirty="0" smtClean="0">
                <a:hlinkClick r:id="rId3"/>
              </a:rPr>
              <a:t>en.calameo.com/read/0035358629036889c2649</a:t>
            </a:r>
            <a:endParaRPr lang="lt-LT" dirty="0" smtClean="0"/>
          </a:p>
          <a:p>
            <a:endParaRPr lang="lt-LT" dirty="0" smtClean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3123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eahrn.org/wp-content/uploads/2015/05/cool-powerpoint-templates-289xhjg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/>
              <a:t>Virtualus žodynas</a:t>
            </a:r>
            <a:endParaRPr lang="lt-L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 smtClean="0"/>
          </a:p>
          <a:p>
            <a:endParaRPr lang="lt-LT" dirty="0"/>
          </a:p>
          <a:p>
            <a:r>
              <a:rPr lang="lt-LT" dirty="0">
                <a:hlinkClick r:id="rId3"/>
              </a:rPr>
              <a:t>http://</a:t>
            </a:r>
            <a:r>
              <a:rPr lang="lt-LT" dirty="0" smtClean="0">
                <a:hlinkClick r:id="rId3"/>
              </a:rPr>
              <a:t>en.calameo.com/read/00353586293a946c3f4ae</a:t>
            </a:r>
            <a:endParaRPr lang="lt-LT" dirty="0" smtClean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2834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eahrn.org/wp-content/uploads/2015/05/cool-powerpoint-templates-289xhjg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Išvados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lt-LT" dirty="0" smtClean="0"/>
              <a:t> Mokiniai </a:t>
            </a:r>
            <a:r>
              <a:rPr lang="lt-LT" dirty="0"/>
              <a:t>susipažino su Čekija, joje gyvenančiais bendraamžiais, jų laikomais naminiais gyvūnais. </a:t>
            </a:r>
            <a:endParaRPr lang="lt-LT" dirty="0" smtClean="0"/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Projekto </a:t>
            </a:r>
            <a:r>
              <a:rPr lang="lt-LT" dirty="0"/>
              <a:t>vykdoma veikla ugdė atsakingą mokinių požiūrį, skatino mokinius saugoti ir globoti augintinius, kritiškai mąstyti, ieškoti panašumų, skirtumų, lyginti. </a:t>
            </a:r>
            <a:endParaRPr lang="lt-LT" dirty="0" smtClean="0"/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Projektas </a:t>
            </a:r>
            <a:r>
              <a:rPr lang="lt-LT" dirty="0"/>
              <a:t>buvo sėkmingas, nes buvo grįstas bendradarbiavimu.  </a:t>
            </a:r>
            <a:endParaRPr lang="lt-LT" dirty="0" smtClean="0"/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Ugdytiniams </a:t>
            </a:r>
            <a:r>
              <a:rPr lang="lt-LT" dirty="0"/>
              <a:t>teko aktyvus vaidmuo būti ne tik vykdytojais, bet ir planuotojais, todėl mokymosi procesas tapo patrauklesnis, padidėjo mokymosi motyvacija. </a:t>
            </a:r>
            <a:endParaRPr lang="lt-LT" dirty="0" smtClean="0"/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Taip </a:t>
            </a:r>
            <a:r>
              <a:rPr lang="lt-LT" dirty="0"/>
              <a:t>pat mokiniai patobulino anglų kalbos žinias. </a:t>
            </a:r>
          </a:p>
        </p:txBody>
      </p:sp>
    </p:spTree>
    <p:extLst>
      <p:ext uri="{BB962C8B-B14F-4D97-AF65-F5344CB8AC3E}">
        <p14:creationId xmlns:p14="http://schemas.microsoft.com/office/powerpoint/2010/main" val="76402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eTwinning konferencija Romoje</a:t>
            </a:r>
            <a:endParaRPr lang="lt-LT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145" y="1690688"/>
            <a:ext cx="7179709" cy="477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3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3183"/>
            <a:ext cx="11848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4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97" y="1547550"/>
            <a:ext cx="5125165" cy="376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195" y="1547550"/>
            <a:ext cx="4589146" cy="366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6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eahrn.org/wp-content/uploads/2015/05/cool-powerpoint-templates-289xhjg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Naudoti paveikslėliai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>
                <a:hlinkClick r:id="rId3"/>
              </a:rPr>
              <a:t>http://www.clker.com/cliparts/g/x/i/V/q/2/hand-shake-hi.png</a:t>
            </a:r>
            <a:endParaRPr lang="lt-LT" dirty="0" smtClean="0"/>
          </a:p>
          <a:p>
            <a:r>
              <a:rPr lang="lt-LT" dirty="0">
                <a:hlinkClick r:id="rId4"/>
              </a:rPr>
              <a:t>https://</a:t>
            </a:r>
            <a:r>
              <a:rPr lang="lt-LT" dirty="0" smtClean="0">
                <a:hlinkClick r:id="rId4"/>
              </a:rPr>
              <a:t>pbs.twimg.com/media/B6v4DndIYAA0cVt.png</a:t>
            </a:r>
            <a:endParaRPr lang="lt-LT" dirty="0" smtClean="0"/>
          </a:p>
          <a:p>
            <a:endParaRPr lang="lt-LT" dirty="0" smtClean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5914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eahrn.org/wp-content/uploads/2015/05/cool-powerpoint-templates-289xhjg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54" y="-74261"/>
            <a:ext cx="12192000" cy="68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2759" y="2058205"/>
            <a:ext cx="3968840" cy="2694666"/>
          </a:xfrm>
          <a:prstGeom prst="rect">
            <a:avLst/>
          </a:prstGeom>
        </p:spPr>
      </p:pic>
      <p:pic>
        <p:nvPicPr>
          <p:cNvPr id="11" name="Zástupný symbol pro obsah 4"/>
          <p:cNvPicPr>
            <a:picLocks noGrp="1"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08" y="3487848"/>
            <a:ext cx="4585358" cy="29687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080" y="106043"/>
            <a:ext cx="4583498" cy="3163501"/>
          </a:xfrm>
          <a:prstGeom prst="rect">
            <a:avLst/>
          </a:prstGeom>
        </p:spPr>
      </p:pic>
      <p:pic>
        <p:nvPicPr>
          <p:cNvPr id="13" name="Picture 2" descr="https://twinspace.etwinning.net/files/collabspace/4/04/604/7604/images/be19d12e_opt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9448" y="168778"/>
            <a:ext cx="4317581" cy="313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://saule.ucoz.com/_tbkp/20140902_10505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4566" y="3530867"/>
            <a:ext cx="4413366" cy="30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60968" y="167504"/>
            <a:ext cx="260359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Základní škola </a:t>
            </a:r>
            <a:endParaRPr lang="lt-LT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mateřská </a:t>
            </a:r>
          </a:p>
          <a:p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škola </a:t>
            </a:r>
          </a:p>
          <a:p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Všeználek</a:t>
            </a:r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lt-LT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Němčice </a:t>
            </a:r>
            <a:endParaRPr lang="lt-L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95488" y="4639092"/>
            <a:ext cx="289688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Raseinių Viktoro </a:t>
            </a:r>
          </a:p>
          <a:p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Petkaus </a:t>
            </a:r>
          </a:p>
          <a:p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pagrindinė </a:t>
            </a:r>
          </a:p>
          <a:p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mokykla</a:t>
            </a:r>
            <a:endParaRPr lang="lt-L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1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eahrn.org/wp-content/uploads/2015/05/cool-powerpoint-templates-289xhjg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Raseini</a:t>
            </a:r>
            <a:r>
              <a:rPr lang="lt-LT" dirty="0"/>
              <a:t>ų Viktoro Petkaus pagrindinė mokykla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 smtClean="0"/>
          </a:p>
          <a:p>
            <a:endParaRPr lang="lt-LT" dirty="0"/>
          </a:p>
          <a:p>
            <a:r>
              <a:rPr lang="lt-LT" dirty="0">
                <a:hlinkClick r:id="rId3"/>
              </a:rPr>
              <a:t>http://en.calameo.com/read/00353586237ec4faf53bd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8149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eahrn.org/wp-content/uploads/2015/05/cool-powerpoint-templates-289xhjg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3ak klasė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 smtClean="0"/>
          </a:p>
          <a:p>
            <a:endParaRPr lang="lt-LT" dirty="0"/>
          </a:p>
          <a:p>
            <a:r>
              <a:rPr lang="lt-LT" dirty="0">
                <a:hlinkClick r:id="rId3"/>
              </a:rPr>
              <a:t>http://</a:t>
            </a:r>
            <a:r>
              <a:rPr lang="lt-LT" dirty="0" smtClean="0">
                <a:hlinkClick r:id="rId3"/>
              </a:rPr>
              <a:t>en.calameo.com/read/0035358622d72155cf045</a:t>
            </a:r>
            <a:endParaRPr lang="lt-LT" dirty="0" smtClean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2430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eahrn.org/wp-content/uploads/2015/05/cool-powerpoint-templates-289xhjg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7" y="1123583"/>
            <a:ext cx="4043966" cy="2856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374" y="1101634"/>
            <a:ext cx="4009119" cy="2856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789" y="3958435"/>
            <a:ext cx="4056351" cy="2865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58436"/>
            <a:ext cx="4068735" cy="28742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1439" y="3958435"/>
            <a:ext cx="3984350" cy="28742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9278" y="1130182"/>
            <a:ext cx="4112078" cy="285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76530" y="151822"/>
            <a:ext cx="762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Mokiniai piešė savo augintinius</a:t>
            </a:r>
            <a:endParaRPr lang="lt-LT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51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eahrn.org/wp-content/uploads/2015/05/cool-powerpoint-templates-289xhjg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30"/>
            <a:ext cx="12192000" cy="68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550" y="3697091"/>
            <a:ext cx="2960972" cy="28922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9401" y="3735435"/>
            <a:ext cx="2546706" cy="2918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0319" y="291136"/>
            <a:ext cx="2384914" cy="3179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596" y="333723"/>
            <a:ext cx="2206664" cy="3094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9031" y="3697090"/>
            <a:ext cx="3108638" cy="28922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61324" y="539785"/>
            <a:ext cx="62561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400" dirty="0" smtClean="0"/>
              <a:t>      Paveikslavo savo </a:t>
            </a:r>
          </a:p>
          <a:p>
            <a:r>
              <a:rPr lang="lt-LT" sz="4400" dirty="0" smtClean="0"/>
              <a:t>augintinius, glaustai</a:t>
            </a:r>
          </a:p>
          <a:p>
            <a:r>
              <a:rPr lang="lt-LT" sz="4400" dirty="0" smtClean="0"/>
              <a:t>aprašė jų pomėgius.</a:t>
            </a:r>
            <a:endParaRPr lang="lt-LT" sz="4400" dirty="0"/>
          </a:p>
        </p:txBody>
      </p:sp>
    </p:spTree>
    <p:extLst>
      <p:ext uri="{BB962C8B-B14F-4D97-AF65-F5344CB8AC3E}">
        <p14:creationId xmlns:p14="http://schemas.microsoft.com/office/powerpoint/2010/main" val="309718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139" y="2218267"/>
            <a:ext cx="1103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4000" b="1" dirty="0" smtClean="0">
                <a:solidFill>
                  <a:srgbClr val="003300"/>
                </a:solidFill>
              </a:rPr>
              <a:t>katė</a:t>
            </a:r>
            <a:endParaRPr lang="lt-LT" sz="4000" b="1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9081" y="333635"/>
            <a:ext cx="9376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400" dirty="0" smtClean="0">
                <a:solidFill>
                  <a:prstClr val="black"/>
                </a:solidFill>
              </a:rPr>
              <a:t>Sudarė žodynėlį lietuvių – anglų kalbomis, vėliau papildė ir čekų.</a:t>
            </a:r>
            <a:endParaRPr lang="lt-LT" sz="44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9081" y="3239912"/>
            <a:ext cx="19947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4000" b="1" dirty="0" smtClean="0">
                <a:solidFill>
                  <a:srgbClr val="003300"/>
                </a:solidFill>
              </a:rPr>
              <a:t>kačiukas</a:t>
            </a:r>
            <a:endParaRPr lang="lt-LT" sz="4000" b="1" dirty="0">
              <a:solidFill>
                <a:srgbClr val="00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8139" y="4261557"/>
            <a:ext cx="9605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4000" b="1" dirty="0" smtClean="0">
                <a:solidFill>
                  <a:srgbClr val="003300"/>
                </a:solidFill>
              </a:rPr>
              <a:t>šuo</a:t>
            </a:r>
            <a:endParaRPr lang="lt-LT" sz="4000" b="1" dirty="0">
              <a:solidFill>
                <a:srgbClr val="00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2585" y="5283202"/>
            <a:ext cx="20426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4000" b="1" dirty="0" smtClean="0">
                <a:solidFill>
                  <a:srgbClr val="003300"/>
                </a:solidFill>
              </a:rPr>
              <a:t>šuniukas</a:t>
            </a:r>
            <a:endParaRPr lang="lt-LT" sz="4000" b="1" dirty="0">
              <a:solidFill>
                <a:srgbClr val="00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14066" y="2218267"/>
            <a:ext cx="822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4000" b="1" dirty="0" smtClean="0">
                <a:solidFill>
                  <a:srgbClr val="003300"/>
                </a:solidFill>
              </a:rPr>
              <a:t>cat</a:t>
            </a:r>
            <a:endParaRPr lang="lt-LT" sz="4000" b="1" dirty="0">
              <a:solidFill>
                <a:srgbClr val="00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68740" y="3239912"/>
            <a:ext cx="1435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4000" b="1" dirty="0" smtClean="0">
                <a:solidFill>
                  <a:srgbClr val="003300"/>
                </a:solidFill>
              </a:rPr>
              <a:t>kitten</a:t>
            </a:r>
            <a:endParaRPr lang="lt-LT" sz="4000" b="1" dirty="0">
              <a:solidFill>
                <a:srgbClr val="00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90394" y="4261557"/>
            <a:ext cx="9797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4000" b="1" dirty="0" smtClean="0">
                <a:solidFill>
                  <a:srgbClr val="003300"/>
                </a:solidFill>
              </a:rPr>
              <a:t>dog</a:t>
            </a:r>
            <a:endParaRPr lang="lt-LT" sz="4000" b="1" dirty="0">
              <a:solidFill>
                <a:srgbClr val="0033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11250" y="5283202"/>
            <a:ext cx="1528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4000" b="1" dirty="0" smtClean="0">
                <a:solidFill>
                  <a:srgbClr val="003300"/>
                </a:solidFill>
              </a:rPr>
              <a:t>puppy</a:t>
            </a:r>
            <a:endParaRPr lang="lt-LT" sz="4000" b="1" dirty="0">
              <a:solidFill>
                <a:srgbClr val="003300"/>
              </a:solidFill>
            </a:endParaRPr>
          </a:p>
        </p:txBody>
      </p:sp>
      <p:pic>
        <p:nvPicPr>
          <p:cNvPr id="1026" name="Picture 2" descr="http://www.thetimes.co.uk/tto/multimedia/archive/00342/114240651_cat_342943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132" y="1941757"/>
            <a:ext cx="1477786" cy="9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6" descr="Vaizdo rezultatas pagal užklausą „kitten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>
              <a:solidFill>
                <a:prstClr val="black"/>
              </a:solidFill>
            </a:endParaRPr>
          </a:p>
        </p:txBody>
      </p:sp>
      <p:pic>
        <p:nvPicPr>
          <p:cNvPr id="1032" name="Picture 8" descr="Vaizdo rezultatas pagal užklausą „kitten“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4087" y="2978880"/>
            <a:ext cx="1068535" cy="82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aizdo rezultatas pagal užklausą „dog“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4087" y="3962723"/>
            <a:ext cx="1331464" cy="113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completepuppytraining.com/CompletePuppyTrainingPackage/2-puppy-training-group-classes-house-training-toliet-training-kent-sheppey-maidstone-medway-puppy-foundatio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6403" y="5145123"/>
            <a:ext cx="746831" cy="99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3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eahrn.org/wp-content/uploads/2015/05/cool-powerpoint-templates-289xhjg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659" y="0"/>
            <a:ext cx="12265336" cy="685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2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405</Words>
  <Application>Microsoft Office PowerPoint</Application>
  <PresentationFormat>Custom</PresentationFormat>
  <Paragraphs>63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9_Office Theme</vt:lpstr>
      <vt:lpstr> Projektas „Our pets”</vt:lpstr>
      <vt:lpstr>eTwinning konferencija Romoje</vt:lpstr>
      <vt:lpstr>PowerPoint Presentation</vt:lpstr>
      <vt:lpstr>Raseinių Viktoro Petkaus pagrindinė mokykla</vt:lpstr>
      <vt:lpstr>3ak klasė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Virtuali bendra knyga „OUR PETS" </vt:lpstr>
      <vt:lpstr>Virtualus žodynas</vt:lpstr>
      <vt:lpstr>Išvados</vt:lpstr>
      <vt:lpstr>PowerPoint Presentation</vt:lpstr>
      <vt:lpstr>PowerPoint Presentation</vt:lpstr>
      <vt:lpstr>Naudoti paveikslėliai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Projektas „Our pets”</dc:title>
  <dc:creator>Acer</dc:creator>
  <cp:lastModifiedBy>Ignas Bautrėnas</cp:lastModifiedBy>
  <cp:revision>31</cp:revision>
  <dcterms:created xsi:type="dcterms:W3CDTF">2015-11-05T19:22:38Z</dcterms:created>
  <dcterms:modified xsi:type="dcterms:W3CDTF">2015-12-28T09:48:03Z</dcterms:modified>
</cp:coreProperties>
</file>